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" charset="0"/>
      <p:regular r:id="rId10"/>
    </p:embeddedFont>
    <p:embeddedFont>
      <p:font typeface="Montserrat Medium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Montserrat Semi-Bold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8" d="100"/>
          <a:sy n="58" d="100"/>
        </p:scale>
        <p:origin x="-466" y="-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8.jpeg"/><Relationship Id="rId5" Type="http://schemas.openxmlformats.org/officeDocument/2006/relationships/image" Target="../media/image4.svg"/><Relationship Id="rId10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042606">
            <a:off x="-960613" y="8143436"/>
            <a:ext cx="4627936" cy="3534586"/>
          </a:xfrm>
          <a:custGeom>
            <a:avLst/>
            <a:gdLst/>
            <a:ahLst/>
            <a:cxnLst/>
            <a:rect l="l" t="t" r="r" b="b"/>
            <a:pathLst>
              <a:path w="4627936" h="3534586">
                <a:moveTo>
                  <a:pt x="0" y="0"/>
                </a:moveTo>
                <a:lnTo>
                  <a:pt x="4627936" y="0"/>
                </a:lnTo>
                <a:lnTo>
                  <a:pt x="4627936" y="3534586"/>
                </a:lnTo>
                <a:lnTo>
                  <a:pt x="0" y="3534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71859" y="2394521"/>
            <a:ext cx="7946294" cy="329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6235">
                <a:solidFill>
                  <a:srgbClr val="FFFFFF"/>
                </a:solidFill>
                <a:latin typeface="Neue Machina Ultra-Bold"/>
              </a:rPr>
              <a:t>INVENTORY MANAGEMENT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31727" y="6195472"/>
            <a:ext cx="5884796" cy="267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Montserrat"/>
              </a:rPr>
              <a:t>TEAM CREW -X</a:t>
            </a:r>
          </a:p>
          <a:p>
            <a:pPr algn="ct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Montserrat"/>
              </a:rPr>
              <a:t>B .S. Aarya</a:t>
            </a:r>
          </a:p>
          <a:p>
            <a:pPr algn="ct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Montserrat"/>
              </a:rPr>
              <a:t>Hariharan.K</a:t>
            </a:r>
          </a:p>
          <a:p>
            <a:pPr algn="ct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Montserrat"/>
              </a:rPr>
              <a:t>Soorya.K</a:t>
            </a:r>
          </a:p>
          <a:p>
            <a:pPr algn="ctr">
              <a:lnSpc>
                <a:spcPts val="3563"/>
              </a:lnSpc>
            </a:pPr>
            <a:r>
              <a:rPr lang="en-US" sz="2545">
                <a:solidFill>
                  <a:srgbClr val="FFFFFF"/>
                </a:solidFill>
                <a:latin typeface="Montserrat"/>
              </a:rPr>
              <a:t>Sam Naveenkumar.V</a:t>
            </a:r>
          </a:p>
          <a:p>
            <a:pPr algn="ctr">
              <a:lnSpc>
                <a:spcPts val="3563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Montserrat"/>
              </a:rPr>
              <a:t>Dhruv Swamy.R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4734" y="657958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38503" y="1058098"/>
            <a:ext cx="11435728" cy="1187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29"/>
              </a:lnSpc>
            </a:pPr>
            <a:r>
              <a:rPr lang="en-US" sz="6878">
                <a:solidFill>
                  <a:srgbClr val="FFFFFF"/>
                </a:solidFill>
                <a:latin typeface="Neue Machina Ultra-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3891" y="4126968"/>
            <a:ext cx="16414368" cy="260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FFFF"/>
                </a:solidFill>
                <a:latin typeface="Montserrat"/>
              </a:rPr>
              <a:t>Inefficient inventory management system in laboratory faces several challenges, including stockouts, overstocking, theft, and difficulty in tracking items.</a:t>
            </a:r>
          </a:p>
          <a:p>
            <a:pPr algn="ctr">
              <a:lnSpc>
                <a:spcPts val="4148"/>
              </a:lnSpc>
            </a:pPr>
            <a:endParaRPr lang="en-US" sz="2963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FFFFFF"/>
                </a:solidFill>
                <a:latin typeface="Montserrat"/>
              </a:rPr>
              <a:t>Waste of time, component loss, and reduced productivity for researchers and laboratory staff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827328" y="6557563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2505" y="1209310"/>
            <a:ext cx="9135936" cy="116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7"/>
              </a:lnSpc>
            </a:pPr>
            <a:r>
              <a:rPr lang="en-US" sz="6812">
                <a:solidFill>
                  <a:srgbClr val="FFFFFF"/>
                </a:solidFill>
                <a:latin typeface="Neue Machina Ultra-Bold"/>
              </a:rPr>
              <a:t>IDEA APPROACH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7556" y="3883294"/>
            <a:ext cx="14272888" cy="460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•To overcome the problems in laboratories caused by stockouts, overstocking and loss of raw materials using smart inventory management system.</a:t>
            </a:r>
          </a:p>
          <a:p>
            <a:pPr algn="ctr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•To provide a real-time visibility and automate the inventory tracking to replenish the process.</a:t>
            </a:r>
          </a:p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•</a:t>
            </a:r>
          </a:p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•To develop an advanced laboratory inventory management system that leverages mordern technologies.</a:t>
            </a:r>
          </a:p>
          <a:p>
            <a:pPr algn="ctr">
              <a:lnSpc>
                <a:spcPts val="4057"/>
              </a:lnSpc>
            </a:pPr>
            <a:endParaRPr lang="en-US" sz="2898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223036">
            <a:off x="15532620" y="3782763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84449" y="705598"/>
            <a:ext cx="10046017" cy="1375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4"/>
              </a:lnSpc>
            </a:pPr>
            <a:r>
              <a:rPr lang="en-US" sz="3910">
                <a:solidFill>
                  <a:srgbClr val="FFFFFF"/>
                </a:solidFill>
                <a:latin typeface="Neue Machina Ultra-Bold"/>
              </a:rPr>
              <a:t>WHAT IS INVENTORY MANAGEMENT SYSTEM AND WHY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1102" y="3265377"/>
            <a:ext cx="14581598" cy="949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Montserrat"/>
              </a:rPr>
              <a:t>An inventory management system is software that help university to track, control, and optimize their inventory levels and operations, leading to improved efficiency, reduced costs, and better customer satisfaction.</a:t>
            </a:r>
          </a:p>
          <a:p>
            <a:pPr algn="ctr">
              <a:lnSpc>
                <a:spcPts val="4208"/>
              </a:lnSpc>
            </a:pPr>
            <a:endParaRPr lang="en-US" sz="3006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208"/>
              </a:lnSpc>
            </a:pPr>
            <a:endParaRPr lang="en-US" sz="3006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Montserrat"/>
              </a:rPr>
              <a:t>"We're developing an inventory management system tailored for university laboratories. Our solution involves a vending machine equipped with  components. Students use a barcode scanner to access items, which are dispensed by an Arduino-controlled servo motor. Each transaction is recorded, ensuring accurate inventory tracking and management."</a:t>
            </a:r>
          </a:p>
          <a:p>
            <a:pPr algn="ctr">
              <a:lnSpc>
                <a:spcPts val="4208"/>
              </a:lnSpc>
            </a:pPr>
            <a:endParaRPr lang="en-US" sz="3006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208"/>
              </a:lnSpc>
            </a:pPr>
            <a:endParaRPr lang="en-US" sz="3006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208"/>
              </a:lnSpc>
            </a:pPr>
            <a:endParaRPr lang="en-US" sz="3006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208"/>
              </a:lnSpc>
            </a:pPr>
            <a:endParaRPr lang="en-US" sz="3006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208"/>
              </a:lnSpc>
            </a:pPr>
            <a:endParaRPr lang="en-US" sz="3006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208"/>
              </a:lnSpc>
            </a:pPr>
            <a:endParaRPr lang="en-US" sz="3006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208"/>
              </a:lnSpc>
            </a:pPr>
            <a:endParaRPr lang="en-US" sz="3006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4208"/>
              </a:lnSpc>
              <a:spcBef>
                <a:spcPct val="0"/>
              </a:spcBef>
            </a:pPr>
            <a:endParaRPr lang="en-US" sz="3006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08966" y="476485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3"/>
                </a:lnTo>
                <a:lnTo>
                  <a:pt x="0" y="2957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00163" y="7286284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64921" y="505623"/>
            <a:ext cx="5828115" cy="9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6"/>
              </a:lnSpc>
              <a:spcBef>
                <a:spcPct val="0"/>
              </a:spcBef>
            </a:pPr>
            <a:r>
              <a:rPr lang="en-US" sz="5433">
                <a:solidFill>
                  <a:srgbClr val="FFFFFF"/>
                </a:solidFill>
                <a:latin typeface="Montserrat"/>
              </a:rPr>
              <a:t>FLOW DIAGRAM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08" y="3126908"/>
            <a:ext cx="14731102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6" name="Freeform 6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23925"/>
            <a:ext cx="12224547" cy="85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26"/>
              </a:lnSpc>
            </a:pPr>
            <a:r>
              <a:rPr lang="en-US" sz="4947">
                <a:solidFill>
                  <a:srgbClr val="FFFFFF"/>
                </a:solidFill>
                <a:latin typeface="Neue Machina Ultra-Bold"/>
              </a:rPr>
              <a:t>3D MODEL OF OUR PROJECT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1700"/>
            <a:ext cx="5105400" cy="6689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2058"/>
            <a:ext cx="4648200" cy="6381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282058"/>
            <a:ext cx="3962400" cy="63818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17143" y="420467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Product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4462219" y="419185"/>
            <a:ext cx="17892674" cy="2483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3"/>
              </a:lnSpc>
            </a:pPr>
            <a:r>
              <a:rPr lang="en-US" sz="4774">
                <a:solidFill>
                  <a:srgbClr val="FFFFFF"/>
                </a:solidFill>
                <a:latin typeface="Montserrat"/>
              </a:rPr>
              <a:t>BENEFITS</a:t>
            </a:r>
          </a:p>
          <a:p>
            <a:pPr algn="ctr">
              <a:lnSpc>
                <a:spcPts val="6683"/>
              </a:lnSpc>
            </a:pPr>
            <a:endParaRPr lang="en-US" sz="4774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6683"/>
              </a:lnSpc>
              <a:spcBef>
                <a:spcPct val="0"/>
              </a:spcBef>
            </a:pPr>
            <a:endParaRPr lang="en-US" sz="4774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2156499"/>
            <a:ext cx="18288000" cy="228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7">
                <a:solidFill>
                  <a:srgbClr val="FFFFFF"/>
                </a:solidFill>
                <a:latin typeface="Montserrat"/>
              </a:rPr>
              <a:t>Implementing this project results in a more efficient, accountable, and cost-effective management of laboratory resources, benefiting both students and the university as a whole</a:t>
            </a:r>
          </a:p>
          <a:p>
            <a:pPr algn="ctr">
              <a:lnSpc>
                <a:spcPts val="3472"/>
              </a:lnSpc>
            </a:pPr>
            <a:endParaRPr lang="en-US" sz="2797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3472"/>
              </a:lnSpc>
            </a:pPr>
            <a:endParaRPr lang="en-US" sz="2797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3472"/>
              </a:lnSpc>
              <a:spcBef>
                <a:spcPct val="0"/>
              </a:spcBef>
            </a:pPr>
            <a:endParaRPr lang="en-US" sz="279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3631121"/>
            <a:ext cx="18626657" cy="403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</a:pPr>
            <a:r>
              <a:rPr lang="en-US" sz="2879">
                <a:solidFill>
                  <a:srgbClr val="FFFFFF"/>
                </a:solidFill>
                <a:latin typeface="Montserrat Semi-Bold"/>
              </a:rPr>
              <a:t>Efficiency:</a:t>
            </a:r>
            <a:r>
              <a:rPr lang="en-US" sz="2879">
                <a:solidFill>
                  <a:srgbClr val="FFFFFF"/>
                </a:solidFill>
                <a:latin typeface="Montserrat"/>
              </a:rPr>
              <a:t> Streamlines component distribution, saving time and effort.</a:t>
            </a:r>
          </a:p>
          <a:p>
            <a:pPr algn="ctr">
              <a:lnSpc>
                <a:spcPts val="4030"/>
              </a:lnSpc>
            </a:pPr>
            <a:r>
              <a:rPr lang="en-US" sz="2879">
                <a:solidFill>
                  <a:srgbClr val="FFFFFF"/>
                </a:solidFill>
                <a:latin typeface="Montserrat Semi-Bold"/>
              </a:rPr>
              <a:t>Inventory Accuracy:</a:t>
            </a:r>
            <a:r>
              <a:rPr lang="en-US" sz="2879">
                <a:solidFill>
                  <a:srgbClr val="FFFFFF"/>
                </a:solidFill>
                <a:latin typeface="Montserrat"/>
              </a:rPr>
              <a:t> Provides real-time tracking to minimize discrepancies.</a:t>
            </a:r>
          </a:p>
          <a:p>
            <a:pPr algn="ctr">
              <a:lnSpc>
                <a:spcPts val="4030"/>
              </a:lnSpc>
            </a:pPr>
            <a:r>
              <a:rPr lang="en-US" sz="2879">
                <a:solidFill>
                  <a:srgbClr val="FFFFFF"/>
                </a:solidFill>
                <a:latin typeface="Montserrat Semi-Bold"/>
              </a:rPr>
              <a:t>Accountability:</a:t>
            </a:r>
            <a:r>
              <a:rPr lang="en-US" sz="2879">
                <a:solidFill>
                  <a:srgbClr val="FFFFFF"/>
                </a:solidFill>
                <a:latin typeface="Montserrat"/>
              </a:rPr>
              <a:t> Records student usage, promoting responsible resource management.</a:t>
            </a:r>
          </a:p>
          <a:p>
            <a:pPr algn="ctr">
              <a:lnSpc>
                <a:spcPts val="4030"/>
              </a:lnSpc>
            </a:pPr>
            <a:r>
              <a:rPr lang="en-US" sz="2879">
                <a:solidFill>
                  <a:srgbClr val="FFFFFF"/>
                </a:solidFill>
                <a:latin typeface="Montserrat Semi-Bold"/>
              </a:rPr>
              <a:t>Security:</a:t>
            </a:r>
            <a:r>
              <a:rPr lang="en-US" sz="2879">
                <a:solidFill>
                  <a:srgbClr val="FFFFFF"/>
                </a:solidFill>
                <a:latin typeface="Montserrat"/>
              </a:rPr>
              <a:t> Reduces theft and loss through controlled access and tracking.</a:t>
            </a:r>
          </a:p>
          <a:p>
            <a:pPr algn="ctr">
              <a:lnSpc>
                <a:spcPts val="4030"/>
              </a:lnSpc>
            </a:pPr>
            <a:r>
              <a:rPr lang="en-US" sz="2879">
                <a:solidFill>
                  <a:srgbClr val="FFFFFF"/>
                </a:solidFill>
                <a:latin typeface="Montserrat Semi-Bold"/>
              </a:rPr>
              <a:t>Data Insights:</a:t>
            </a:r>
            <a:r>
              <a:rPr lang="en-US" sz="2879">
                <a:solidFill>
                  <a:srgbClr val="FFFFFF"/>
                </a:solidFill>
                <a:latin typeface="Montserrat"/>
              </a:rPr>
              <a:t> Enables analysis of usage patterns for optimized management.</a:t>
            </a:r>
          </a:p>
          <a:p>
            <a:pPr algn="ctr">
              <a:lnSpc>
                <a:spcPts val="4030"/>
              </a:lnSpc>
            </a:pPr>
            <a:r>
              <a:rPr lang="en-US" sz="2879">
                <a:solidFill>
                  <a:srgbClr val="FFFFFF"/>
                </a:solidFill>
                <a:latin typeface="Montserrat Semi-Bold"/>
              </a:rPr>
              <a:t>Convenience:</a:t>
            </a:r>
            <a:r>
              <a:rPr lang="en-US" sz="2879">
                <a:solidFill>
                  <a:srgbClr val="FFFFFF"/>
                </a:solidFill>
                <a:latin typeface="Montserrat"/>
              </a:rPr>
              <a:t> Offers students easy access to components outside regular hours.</a:t>
            </a:r>
          </a:p>
          <a:p>
            <a:pPr algn="ctr">
              <a:lnSpc>
                <a:spcPts val="4030"/>
              </a:lnSpc>
            </a:pPr>
            <a:r>
              <a:rPr lang="en-US" sz="2879">
                <a:solidFill>
                  <a:srgbClr val="FFFFFF"/>
                </a:solidFill>
                <a:latin typeface="Montserrat Semi-Bold"/>
              </a:rPr>
              <a:t>Cost Savings:</a:t>
            </a:r>
            <a:r>
              <a:rPr lang="en-US" sz="2879">
                <a:solidFill>
                  <a:srgbClr val="FFFFFF"/>
                </a:solidFill>
                <a:latin typeface="Montserrat"/>
              </a:rPr>
              <a:t> Prevents overuse and reduces administrative overhead, leading to savings.</a:t>
            </a:r>
          </a:p>
          <a:p>
            <a:pPr algn="ctr">
              <a:lnSpc>
                <a:spcPts val="4030"/>
              </a:lnSpc>
              <a:spcBef>
                <a:spcPct val="0"/>
              </a:spcBef>
            </a:pPr>
            <a:endParaRPr lang="en-US" sz="2879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0261" y="952500"/>
            <a:ext cx="7720260" cy="73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8"/>
              </a:lnSpc>
              <a:spcBef>
                <a:spcPct val="0"/>
              </a:spcBef>
            </a:pPr>
            <a:r>
              <a:rPr lang="en-US" sz="4349">
                <a:solidFill>
                  <a:srgbClr val="FFFFFF"/>
                </a:solidFill>
                <a:latin typeface="Montserrat"/>
              </a:rPr>
              <a:t>COMPONENTS EMPLOYED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0261" y="3008399"/>
            <a:ext cx="16230600" cy="5693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772" lvl="1" indent="-291886" algn="ctr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FFFFFF"/>
                </a:solidFill>
                <a:latin typeface="Montserrat Semi-Bold"/>
              </a:rPr>
              <a:t>RFID Tags:</a:t>
            </a:r>
            <a:r>
              <a:rPr lang="en-US" sz="2703">
                <a:solidFill>
                  <a:srgbClr val="FFFFFF"/>
                </a:solidFill>
                <a:latin typeface="Montserrat"/>
              </a:rPr>
              <a:t> Used to tag individual components for identification and tracking purposes.</a:t>
            </a:r>
          </a:p>
          <a:p>
            <a:pPr marL="583772" lvl="1" indent="-291886" algn="ctr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FFFFFF"/>
                </a:solidFill>
                <a:latin typeface="Montserrat Semi-Bold"/>
              </a:rPr>
              <a:t>Barcode Scanner:</a:t>
            </a:r>
            <a:r>
              <a:rPr lang="en-US" sz="2703">
                <a:solidFill>
                  <a:srgbClr val="FFFFFF"/>
                </a:solidFill>
                <a:latin typeface="Montserrat"/>
              </a:rPr>
              <a:t> Enables students to access components by scanning their IDs or barcodes.</a:t>
            </a:r>
          </a:p>
          <a:p>
            <a:pPr marL="583772" lvl="1" indent="-291886" algn="ctr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FFFFFF"/>
                </a:solidFill>
                <a:latin typeface="Montserrat Semi-Bold"/>
              </a:rPr>
              <a:t>Arduino Microcontroller:</a:t>
            </a:r>
            <a:r>
              <a:rPr lang="en-US" sz="2703">
                <a:solidFill>
                  <a:srgbClr val="FFFFFF"/>
                </a:solidFill>
                <a:latin typeface="Montserrat"/>
              </a:rPr>
              <a:t> Controls the operation of the vending machine, including interfacing with RFID tags, barcode scanner, servo motor, and push buttons.</a:t>
            </a:r>
          </a:p>
          <a:p>
            <a:pPr marL="583772" lvl="1" indent="-291886" algn="ctr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FFFFFF"/>
                </a:solidFill>
                <a:latin typeface="Montserrat Semi-Bold"/>
              </a:rPr>
              <a:t>Servo Motor:</a:t>
            </a:r>
            <a:r>
              <a:rPr lang="en-US" sz="2703">
                <a:solidFill>
                  <a:srgbClr val="FFFFFF"/>
                </a:solidFill>
                <a:latin typeface="Montserrat"/>
              </a:rPr>
              <a:t> Drives the mechanical mechanism responsible for dispensing the components.</a:t>
            </a:r>
          </a:p>
          <a:p>
            <a:pPr marL="583772" lvl="1" indent="-291886" algn="ctr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FFFFFF"/>
                </a:solidFill>
                <a:latin typeface="Montserrat Semi-Bold"/>
              </a:rPr>
              <a:t>Push Buttons:</a:t>
            </a:r>
            <a:r>
              <a:rPr lang="en-US" sz="2703">
                <a:solidFill>
                  <a:srgbClr val="FFFFFF"/>
                </a:solidFill>
                <a:latin typeface="Montserrat"/>
              </a:rPr>
              <a:t> Provide additional control inputs for user interaction with the vending machine.</a:t>
            </a:r>
          </a:p>
          <a:p>
            <a:pPr marL="583772" lvl="1" indent="-291886" algn="ctr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FFFFFF"/>
                </a:solidFill>
                <a:latin typeface="Montserrat Semi-Bold"/>
              </a:rPr>
              <a:t>Inventory Management Software:</a:t>
            </a:r>
            <a:r>
              <a:rPr lang="en-US" sz="2703">
                <a:solidFill>
                  <a:srgbClr val="FFFFFF"/>
                </a:solidFill>
                <a:latin typeface="Montserrat"/>
              </a:rPr>
              <a:t> Manages inventory levels, tracks transactions, and provides data insights for optimized management.</a:t>
            </a:r>
          </a:p>
          <a:p>
            <a:pPr algn="ctr">
              <a:lnSpc>
                <a:spcPts val="3785"/>
              </a:lnSpc>
              <a:spcBef>
                <a:spcPct val="0"/>
              </a:spcBef>
            </a:pPr>
            <a:endParaRPr lang="en-US" sz="2703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433</Words>
  <Application>Microsoft Office PowerPoint</Application>
  <PresentationFormat>Custom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Montserrat</vt:lpstr>
      <vt:lpstr>Montserrat Medium</vt:lpstr>
      <vt:lpstr>Calibri</vt:lpstr>
      <vt:lpstr>Neue Machina Ultra-Bold</vt:lpstr>
      <vt:lpstr>Montserrat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</dc:title>
  <dc:creator>aarya nair</dc:creator>
  <cp:lastModifiedBy>bubeshkumaar@hotmail.com</cp:lastModifiedBy>
  <cp:revision>3</cp:revision>
  <dcterms:created xsi:type="dcterms:W3CDTF">2006-08-16T00:00:00Z</dcterms:created>
  <dcterms:modified xsi:type="dcterms:W3CDTF">2024-02-09T09:22:14Z</dcterms:modified>
  <dc:identifier>DAF8RKk-YeM</dc:identifier>
</cp:coreProperties>
</file>